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16" r:id="rId3"/>
    <p:sldId id="312" r:id="rId4"/>
    <p:sldId id="314" r:id="rId5"/>
    <p:sldId id="315" r:id="rId6"/>
    <p:sldId id="292" r:id="rId7"/>
    <p:sldId id="305" r:id="rId8"/>
    <p:sldId id="285" r:id="rId9"/>
    <p:sldId id="297" r:id="rId10"/>
    <p:sldId id="308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drigo Pérez Artica" initials="RPA" lastIdx="2" clrIdx="0">
    <p:extLst>
      <p:ext uri="{19B8F6BF-5375-455C-9EA6-DF929625EA0E}">
        <p15:presenceInfo xmlns:p15="http://schemas.microsoft.com/office/powerpoint/2012/main" userId="e9353a53ca9ee3a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 varScale="1">
        <p:scale>
          <a:sx n="69" d="100"/>
          <a:sy n="69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drigo\Google%20Drive\Verse\Preparaci&#243;n%20del%20informe\Indicadores%20EPH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drigo\Google%20Drive\Verse\Base_2016\Indicador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drigo\Google%20Drive\Base%20&#218;ltimas%20Modificaciones\Avances%20al%2019_2\Indicadores%20EPH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drigo\Google%20Drive\Verse\Base_2016\Indicadores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odrigo\Google%20Drive\Verse\Base_2016\Indicador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odrigo\Google%20Drive\Verse\Base_2016\Indicador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 dirty="0" smtClean="0"/>
              <a:t>Bahía Blanca</a:t>
            </a:r>
            <a:endParaRPr lang="en-US" sz="1200" dirty="0"/>
          </a:p>
        </c:rich>
      </c:tx>
      <c:layout>
        <c:manualLayout>
          <c:xMode val="edge"/>
          <c:yMode val="edge"/>
          <c:x val="0.39731351069379289"/>
          <c:y val="0"/>
        </c:manualLayout>
      </c:layout>
      <c:overlay val="1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'BB-Demográficos'!$R$1</c:f>
              <c:strCache>
                <c:ptCount val="1"/>
                <c:pt idx="0">
                  <c:v>Mujeres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'BB-Demográficos'!$P$2:$P$19</c:f>
              <c:strCache>
                <c:ptCount val="18"/>
                <c:pt idx="0">
                  <c:v>hasta 5</c:v>
                </c:pt>
                <c:pt idx="1">
                  <c:v>"06-10 "  </c:v>
                </c:pt>
                <c:pt idx="2">
                  <c:v>"11-15"</c:v>
                </c:pt>
                <c:pt idx="3">
                  <c:v>16-20</c:v>
                </c:pt>
                <c:pt idx="4">
                  <c:v>21-25</c:v>
                </c:pt>
                <c:pt idx="5">
                  <c:v>26-30</c:v>
                </c:pt>
                <c:pt idx="6">
                  <c:v>31-35</c:v>
                </c:pt>
                <c:pt idx="7">
                  <c:v>36-40</c:v>
                </c:pt>
                <c:pt idx="8">
                  <c:v>41-45</c:v>
                </c:pt>
                <c:pt idx="9">
                  <c:v>46-50</c:v>
                </c:pt>
                <c:pt idx="10">
                  <c:v>51-55</c:v>
                </c:pt>
                <c:pt idx="11">
                  <c:v>56-60</c:v>
                </c:pt>
                <c:pt idx="12">
                  <c:v>61-65</c:v>
                </c:pt>
                <c:pt idx="13">
                  <c:v>66-70</c:v>
                </c:pt>
                <c:pt idx="14">
                  <c:v>71-75</c:v>
                </c:pt>
                <c:pt idx="15">
                  <c:v>76-80</c:v>
                </c:pt>
                <c:pt idx="16">
                  <c:v>81-85</c:v>
                </c:pt>
                <c:pt idx="17">
                  <c:v>Desde 86</c:v>
                </c:pt>
              </c:strCache>
            </c:strRef>
          </c:cat>
          <c:val>
            <c:numRef>
              <c:f>'BB-Demográficos'!$R$2:$R$19</c:f>
              <c:numCache>
                <c:formatCode>General</c:formatCode>
                <c:ptCount val="18"/>
                <c:pt idx="0">
                  <c:v>3.67</c:v>
                </c:pt>
                <c:pt idx="1">
                  <c:v>3.9299999999999997</c:v>
                </c:pt>
                <c:pt idx="2">
                  <c:v>3.32</c:v>
                </c:pt>
                <c:pt idx="3">
                  <c:v>4.33</c:v>
                </c:pt>
                <c:pt idx="4">
                  <c:v>4.41</c:v>
                </c:pt>
                <c:pt idx="5">
                  <c:v>3.69</c:v>
                </c:pt>
                <c:pt idx="6">
                  <c:v>3.71</c:v>
                </c:pt>
                <c:pt idx="7">
                  <c:v>3.9499999999999997</c:v>
                </c:pt>
                <c:pt idx="8">
                  <c:v>2.9099999999999997</c:v>
                </c:pt>
                <c:pt idx="9">
                  <c:v>3.03</c:v>
                </c:pt>
                <c:pt idx="10">
                  <c:v>2.98</c:v>
                </c:pt>
                <c:pt idx="11">
                  <c:v>1.84</c:v>
                </c:pt>
                <c:pt idx="12">
                  <c:v>2.56</c:v>
                </c:pt>
                <c:pt idx="13">
                  <c:v>2.25</c:v>
                </c:pt>
                <c:pt idx="14">
                  <c:v>1.43</c:v>
                </c:pt>
                <c:pt idx="15">
                  <c:v>1.76</c:v>
                </c:pt>
                <c:pt idx="16">
                  <c:v>1.1800000000000017</c:v>
                </c:pt>
                <c:pt idx="17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72-4BE2-85D2-347BBF21B828}"/>
            </c:ext>
          </c:extLst>
        </c:ser>
        <c:ser>
          <c:idx val="1"/>
          <c:order val="1"/>
          <c:tx>
            <c:strRef>
              <c:f>'BB-Demográficos'!$S$1</c:f>
              <c:strCache>
                <c:ptCount val="1"/>
                <c:pt idx="0">
                  <c:v>Varones</c:v>
                </c:pt>
              </c:strCache>
            </c:strRef>
          </c:tx>
          <c:invertIfNegative val="0"/>
          <c:dLbls>
            <c:numFmt formatCode="#,##0.00;[Red]#,##0.0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'BB-Demográficos'!$P$2:$P$19</c:f>
              <c:strCache>
                <c:ptCount val="18"/>
                <c:pt idx="0">
                  <c:v>hasta 5</c:v>
                </c:pt>
                <c:pt idx="1">
                  <c:v>"06-10 "  </c:v>
                </c:pt>
                <c:pt idx="2">
                  <c:v>"11-15"</c:v>
                </c:pt>
                <c:pt idx="3">
                  <c:v>16-20</c:v>
                </c:pt>
                <c:pt idx="4">
                  <c:v>21-25</c:v>
                </c:pt>
                <c:pt idx="5">
                  <c:v>26-30</c:v>
                </c:pt>
                <c:pt idx="6">
                  <c:v>31-35</c:v>
                </c:pt>
                <c:pt idx="7">
                  <c:v>36-40</c:v>
                </c:pt>
                <c:pt idx="8">
                  <c:v>41-45</c:v>
                </c:pt>
                <c:pt idx="9">
                  <c:v>46-50</c:v>
                </c:pt>
                <c:pt idx="10">
                  <c:v>51-55</c:v>
                </c:pt>
                <c:pt idx="11">
                  <c:v>56-60</c:v>
                </c:pt>
                <c:pt idx="12">
                  <c:v>61-65</c:v>
                </c:pt>
                <c:pt idx="13">
                  <c:v>66-70</c:v>
                </c:pt>
                <c:pt idx="14">
                  <c:v>71-75</c:v>
                </c:pt>
                <c:pt idx="15">
                  <c:v>76-80</c:v>
                </c:pt>
                <c:pt idx="16">
                  <c:v>81-85</c:v>
                </c:pt>
                <c:pt idx="17">
                  <c:v>Desde 86</c:v>
                </c:pt>
              </c:strCache>
            </c:strRef>
          </c:cat>
          <c:val>
            <c:numRef>
              <c:f>'BB-Demográficos'!$S$2:$S$19</c:f>
              <c:numCache>
                <c:formatCode>General</c:formatCode>
                <c:ptCount val="18"/>
                <c:pt idx="0">
                  <c:v>-4.8899999999999997</c:v>
                </c:pt>
                <c:pt idx="1">
                  <c:v>-3.29</c:v>
                </c:pt>
                <c:pt idx="2">
                  <c:v>-3.04</c:v>
                </c:pt>
                <c:pt idx="3">
                  <c:v>-3.59</c:v>
                </c:pt>
                <c:pt idx="4">
                  <c:v>-4.24</c:v>
                </c:pt>
                <c:pt idx="5">
                  <c:v>-4.1399999999999997</c:v>
                </c:pt>
                <c:pt idx="6">
                  <c:v>-3.11</c:v>
                </c:pt>
                <c:pt idx="7">
                  <c:v>-3.7600000000000002</c:v>
                </c:pt>
                <c:pt idx="8">
                  <c:v>-3.54</c:v>
                </c:pt>
                <c:pt idx="9">
                  <c:v>-2.4899999999999998</c:v>
                </c:pt>
                <c:pt idx="10">
                  <c:v>-2.44</c:v>
                </c:pt>
                <c:pt idx="11">
                  <c:v>-1.9800000000000018</c:v>
                </c:pt>
                <c:pt idx="12">
                  <c:v>-2.34</c:v>
                </c:pt>
                <c:pt idx="13">
                  <c:v>-2.25</c:v>
                </c:pt>
                <c:pt idx="14">
                  <c:v>-1.07</c:v>
                </c:pt>
                <c:pt idx="15">
                  <c:v>-1.02</c:v>
                </c:pt>
                <c:pt idx="16">
                  <c:v>-0.73000000000000065</c:v>
                </c:pt>
                <c:pt idx="17">
                  <c:v>-0.23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72-4BE2-85D2-347BBF21B8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35716480"/>
        <c:axId val="35742848"/>
      </c:barChart>
      <c:catAx>
        <c:axId val="357164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crossAx val="35742848"/>
        <c:crosses val="autoZero"/>
        <c:auto val="1"/>
        <c:lblAlgn val="ctr"/>
        <c:lblOffset val="100"/>
        <c:tickLblSkip val="1"/>
        <c:noMultiLvlLbl val="0"/>
      </c:catAx>
      <c:valAx>
        <c:axId val="35742848"/>
        <c:scaling>
          <c:orientation val="minMax"/>
          <c:max val="10"/>
          <c:min val="-10"/>
        </c:scaling>
        <c:delete val="0"/>
        <c:axPos val="b"/>
        <c:majorGridlines>
          <c:spPr>
            <a:ln>
              <a:noFill/>
            </a:ln>
          </c:spPr>
        </c:majorGridlines>
        <c:numFmt formatCode="#,##0.00;[Red]#,##0.00" sourceLinked="0"/>
        <c:majorTickMark val="out"/>
        <c:minorTickMark val="none"/>
        <c:tickLblPos val="nextTo"/>
        <c:crossAx val="35716480"/>
        <c:crosses val="autoZero"/>
        <c:crossBetween val="between"/>
      </c:valAx>
      <c:spPr>
        <a:noFill/>
      </c:spPr>
    </c:plotArea>
    <c:legend>
      <c:legendPos val="r"/>
      <c:layout/>
      <c:overlay val="1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s-AR"/>
            </a:pPr>
            <a:r>
              <a:rPr lang="en-US" dirty="0" err="1"/>
              <a:t>Pirámide</a:t>
            </a:r>
            <a:r>
              <a:rPr lang="en-US" dirty="0"/>
              <a:t> </a:t>
            </a:r>
            <a:r>
              <a:rPr lang="en-US" dirty="0" err="1"/>
              <a:t>Poblacional</a:t>
            </a:r>
            <a:r>
              <a:rPr lang="en-US" baseline="0" dirty="0"/>
              <a:t> </a:t>
            </a:r>
            <a:r>
              <a:rPr lang="en-US" baseline="0" dirty="0" err="1" smtClean="0"/>
              <a:t>Talleres</a:t>
            </a:r>
            <a:endParaRPr lang="en-US" dirty="0"/>
          </a:p>
        </c:rich>
      </c:tx>
      <c:layout/>
      <c:overlay val="1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Demográficos!$P$5</c:f>
              <c:strCache>
                <c:ptCount val="1"/>
                <c:pt idx="0">
                  <c:v>Femenino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AR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Demográficos!$O$6:$O$23</c:f>
              <c:strCache>
                <c:ptCount val="16"/>
                <c:pt idx="0">
                  <c:v>hasta 5</c:v>
                </c:pt>
                <c:pt idx="1">
                  <c:v>6-10</c:v>
                </c:pt>
                <c:pt idx="2">
                  <c:v>11-15</c:v>
                </c:pt>
                <c:pt idx="3">
                  <c:v>16-20</c:v>
                </c:pt>
                <c:pt idx="4">
                  <c:v>21-25</c:v>
                </c:pt>
                <c:pt idx="5">
                  <c:v>26-30</c:v>
                </c:pt>
                <c:pt idx="6">
                  <c:v>31-35</c:v>
                </c:pt>
                <c:pt idx="7">
                  <c:v>36-40</c:v>
                </c:pt>
                <c:pt idx="8">
                  <c:v>41-45</c:v>
                </c:pt>
                <c:pt idx="9">
                  <c:v>46-50</c:v>
                </c:pt>
                <c:pt idx="10">
                  <c:v>51-55</c:v>
                </c:pt>
                <c:pt idx="11">
                  <c:v>56-60</c:v>
                </c:pt>
                <c:pt idx="12">
                  <c:v>61-65</c:v>
                </c:pt>
                <c:pt idx="13">
                  <c:v>66-70</c:v>
                </c:pt>
                <c:pt idx="14">
                  <c:v>71 en adelante</c:v>
                </c:pt>
                <c:pt idx="15">
                  <c:v>Total</c:v>
                </c:pt>
              </c:strCache>
            </c:strRef>
          </c:cat>
          <c:val>
            <c:numRef>
              <c:f>Demográficos!$P$6:$P$20</c:f>
              <c:numCache>
                <c:formatCode>General</c:formatCode>
                <c:ptCount val="15"/>
                <c:pt idx="0">
                  <c:v>-11.26</c:v>
                </c:pt>
                <c:pt idx="1">
                  <c:v>-6.97</c:v>
                </c:pt>
                <c:pt idx="2">
                  <c:v>-4.29</c:v>
                </c:pt>
                <c:pt idx="3">
                  <c:v>-3.75</c:v>
                </c:pt>
                <c:pt idx="4">
                  <c:v>-5.63</c:v>
                </c:pt>
                <c:pt idx="5">
                  <c:v>-5.63</c:v>
                </c:pt>
                <c:pt idx="6">
                  <c:v>-4.5599999999999996</c:v>
                </c:pt>
                <c:pt idx="7">
                  <c:v>-2.41</c:v>
                </c:pt>
                <c:pt idx="8">
                  <c:v>-0.8</c:v>
                </c:pt>
                <c:pt idx="9">
                  <c:v>-1.61</c:v>
                </c:pt>
                <c:pt idx="10">
                  <c:v>0</c:v>
                </c:pt>
                <c:pt idx="11">
                  <c:v>0</c:v>
                </c:pt>
                <c:pt idx="12">
                  <c:v>-0.54</c:v>
                </c:pt>
                <c:pt idx="13">
                  <c:v>-0.54</c:v>
                </c:pt>
                <c:pt idx="14">
                  <c:v>0.54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4C-4076-9B8B-E72261849AD0}"/>
            </c:ext>
          </c:extLst>
        </c:ser>
        <c:ser>
          <c:idx val="1"/>
          <c:order val="1"/>
          <c:tx>
            <c:strRef>
              <c:f>Demográficos!$Q$5</c:f>
              <c:strCache>
                <c:ptCount val="1"/>
                <c:pt idx="0">
                  <c:v>Masculino</c:v>
                </c:pt>
              </c:strCache>
            </c:strRef>
          </c:tx>
          <c:invertIfNegative val="0"/>
          <c:dLbls>
            <c:numFmt formatCode="#,##0.00;[Red]#,##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AR"/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Demográficos!$O$6:$O$23</c:f>
              <c:strCache>
                <c:ptCount val="16"/>
                <c:pt idx="0">
                  <c:v>hasta 5</c:v>
                </c:pt>
                <c:pt idx="1">
                  <c:v>6-10</c:v>
                </c:pt>
                <c:pt idx="2">
                  <c:v>11-15</c:v>
                </c:pt>
                <c:pt idx="3">
                  <c:v>16-20</c:v>
                </c:pt>
                <c:pt idx="4">
                  <c:v>21-25</c:v>
                </c:pt>
                <c:pt idx="5">
                  <c:v>26-30</c:v>
                </c:pt>
                <c:pt idx="6">
                  <c:v>31-35</c:v>
                </c:pt>
                <c:pt idx="7">
                  <c:v>36-40</c:v>
                </c:pt>
                <c:pt idx="8">
                  <c:v>41-45</c:v>
                </c:pt>
                <c:pt idx="9">
                  <c:v>46-50</c:v>
                </c:pt>
                <c:pt idx="10">
                  <c:v>51-55</c:v>
                </c:pt>
                <c:pt idx="11">
                  <c:v>56-60</c:v>
                </c:pt>
                <c:pt idx="12">
                  <c:v>61-65</c:v>
                </c:pt>
                <c:pt idx="13">
                  <c:v>66-70</c:v>
                </c:pt>
                <c:pt idx="14">
                  <c:v>71 en adelante</c:v>
                </c:pt>
                <c:pt idx="15">
                  <c:v>Total</c:v>
                </c:pt>
              </c:strCache>
            </c:strRef>
          </c:cat>
          <c:val>
            <c:numRef>
              <c:f>Demográficos!$Q$6:$Q$20</c:f>
              <c:numCache>
                <c:formatCode>General</c:formatCode>
                <c:ptCount val="15"/>
                <c:pt idx="0">
                  <c:v>10.46</c:v>
                </c:pt>
                <c:pt idx="1">
                  <c:v>8.85</c:v>
                </c:pt>
                <c:pt idx="2">
                  <c:v>5.09</c:v>
                </c:pt>
                <c:pt idx="3">
                  <c:v>3.22</c:v>
                </c:pt>
                <c:pt idx="4">
                  <c:v>5.36</c:v>
                </c:pt>
                <c:pt idx="5">
                  <c:v>8.31</c:v>
                </c:pt>
                <c:pt idx="6">
                  <c:v>3.75</c:v>
                </c:pt>
                <c:pt idx="7">
                  <c:v>2.41</c:v>
                </c:pt>
                <c:pt idx="8">
                  <c:v>1.34</c:v>
                </c:pt>
                <c:pt idx="9">
                  <c:v>1.07</c:v>
                </c:pt>
                <c:pt idx="10">
                  <c:v>1.07</c:v>
                </c:pt>
                <c:pt idx="11">
                  <c:v>0.27</c:v>
                </c:pt>
                <c:pt idx="12">
                  <c:v>0.27</c:v>
                </c:pt>
                <c:pt idx="13">
                  <c:v>0.27</c:v>
                </c:pt>
                <c:pt idx="14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4C-4076-9B8B-E72261849A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53055872"/>
        <c:axId val="53057408"/>
      </c:barChart>
      <c:catAx>
        <c:axId val="530558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lang="es-AR"/>
            </a:pPr>
            <a:endParaRPr lang="es-AR"/>
          </a:p>
        </c:txPr>
        <c:crossAx val="53057408"/>
        <c:crosses val="autoZero"/>
        <c:auto val="1"/>
        <c:lblAlgn val="ctr"/>
        <c:lblOffset val="100"/>
        <c:tickLblSkip val="1"/>
        <c:noMultiLvlLbl val="0"/>
      </c:catAx>
      <c:valAx>
        <c:axId val="53057408"/>
        <c:scaling>
          <c:orientation val="minMax"/>
        </c:scaling>
        <c:delete val="0"/>
        <c:axPos val="b"/>
        <c:majorGridlines/>
        <c:numFmt formatCode="0.00;[Red]0.00" sourceLinked="0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AR"/>
          </a:p>
        </c:txPr>
        <c:crossAx val="530558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s-AR" sz="1400"/>
            </a:pPr>
            <a:r>
              <a:rPr lang="en-US" sz="1400"/>
              <a:t>Bahía Blanca</a:t>
            </a:r>
          </a:p>
        </c:rich>
      </c:tx>
      <c:layout>
        <c:manualLayout>
          <c:xMode val="edge"/>
          <c:yMode val="edge"/>
          <c:x val="0.36398849504834385"/>
          <c:y val="1.6855957521438863E-3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[1]Demográficos!$H$6:$H$12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'BB-Demográficos'!$I$56:$I$63</c:f>
              <c:numCache>
                <c:formatCode>General</c:formatCode>
                <c:ptCount val="8"/>
                <c:pt idx="0">
                  <c:v>27.45</c:v>
                </c:pt>
                <c:pt idx="1">
                  <c:v>27.69</c:v>
                </c:pt>
                <c:pt idx="2">
                  <c:v>19.38</c:v>
                </c:pt>
                <c:pt idx="3">
                  <c:v>16.829999999999988</c:v>
                </c:pt>
                <c:pt idx="4">
                  <c:v>5.28</c:v>
                </c:pt>
                <c:pt idx="5">
                  <c:v>1.6600000000000001</c:v>
                </c:pt>
                <c:pt idx="6">
                  <c:v>0.97000000000000064</c:v>
                </c:pt>
                <c:pt idx="7">
                  <c:v>0.74000000000000121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FC-4113-A268-424094C7AC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31355264"/>
        <c:axId val="31356800"/>
      </c:barChart>
      <c:catAx>
        <c:axId val="31355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AR"/>
          </a:p>
        </c:txPr>
        <c:crossAx val="31356800"/>
        <c:crosses val="autoZero"/>
        <c:auto val="1"/>
        <c:lblAlgn val="ctr"/>
        <c:lblOffset val="100"/>
        <c:noMultiLvlLbl val="0"/>
      </c:catAx>
      <c:valAx>
        <c:axId val="3135680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AR"/>
          </a:p>
        </c:txPr>
        <c:crossAx val="3135526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s-AR"/>
            </a:pPr>
            <a:r>
              <a:rPr lang="en-US" dirty="0" err="1" smtClean="0"/>
              <a:t>Talleres</a:t>
            </a:r>
            <a:endParaRPr lang="en-US" dirty="0"/>
          </a:p>
        </c:rich>
      </c:tx>
      <c:layout>
        <c:manualLayout>
          <c:xMode val="edge"/>
          <c:yMode val="edge"/>
          <c:x val="0.27879155730533667"/>
          <c:y val="3.2407407407407426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Demográficos!$H$6:$H$14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10</c:v>
                </c:pt>
              </c:numCache>
            </c:numRef>
          </c:cat>
          <c:val>
            <c:numRef>
              <c:f>Demográficos!$I$6:$I$14</c:f>
              <c:numCache>
                <c:formatCode>General</c:formatCode>
                <c:ptCount val="9"/>
                <c:pt idx="0">
                  <c:v>13</c:v>
                </c:pt>
                <c:pt idx="1">
                  <c:v>11</c:v>
                </c:pt>
                <c:pt idx="2">
                  <c:v>20</c:v>
                </c:pt>
                <c:pt idx="3">
                  <c:v>31</c:v>
                </c:pt>
                <c:pt idx="4">
                  <c:v>13</c:v>
                </c:pt>
                <c:pt idx="5">
                  <c:v>6</c:v>
                </c:pt>
                <c:pt idx="6">
                  <c:v>4</c:v>
                </c:pt>
                <c:pt idx="7">
                  <c:v>2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29-42C1-ABAA-5FCB02A5A2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53618176"/>
        <c:axId val="53619712"/>
      </c:barChart>
      <c:catAx>
        <c:axId val="53618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AR"/>
          </a:p>
        </c:txPr>
        <c:crossAx val="53619712"/>
        <c:crosses val="autoZero"/>
        <c:auto val="1"/>
        <c:lblAlgn val="ctr"/>
        <c:lblOffset val="100"/>
        <c:noMultiLvlLbl val="0"/>
      </c:catAx>
      <c:valAx>
        <c:axId val="536197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AR"/>
          </a:p>
        </c:txPr>
        <c:crossAx val="536181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2000"/>
              <a:t>Disponibilidad de Agua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plotArea>
      <c:layout>
        <c:manualLayout>
          <c:layoutTarget val="inner"/>
          <c:xMode val="edge"/>
          <c:yMode val="edge"/>
          <c:x val="0.23699428043419543"/>
          <c:y val="9.3750038447358283E-2"/>
          <c:w val="0.6017281592829743"/>
          <c:h val="0.7509853801613272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52D-46C1-9588-42654759A91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52D-46C1-9588-42654759A91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52D-46C1-9588-42654759A912}"/>
              </c:ext>
            </c:extLst>
          </c:dPt>
          <c:cat>
            <c:strRef>
              <c:f>'Condiciones de vida'!$N$24:$N$26</c:f>
              <c:strCache>
                <c:ptCount val="3"/>
                <c:pt idx="0">
                  <c:v>Por cañeria dentro de la vivienda</c:v>
                </c:pt>
                <c:pt idx="1">
                  <c:v>de la vivienda pero dentro del te</c:v>
                </c:pt>
                <c:pt idx="2">
                  <c:v>Fuera del terreno</c:v>
                </c:pt>
              </c:strCache>
            </c:strRef>
          </c:cat>
          <c:val>
            <c:numRef>
              <c:f>'Condiciones de vida'!$O$24:$O$26</c:f>
              <c:numCache>
                <c:formatCode>General</c:formatCode>
                <c:ptCount val="3"/>
                <c:pt idx="0">
                  <c:v>265</c:v>
                </c:pt>
                <c:pt idx="1">
                  <c:v>87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52D-46C1-9588-42654759A9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3480253598305488E-2"/>
          <c:y val="0.79101369382123266"/>
          <c:w val="0.95303949280338907"/>
          <c:h val="0.177736293362981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2000" b="1" dirty="0" smtClean="0"/>
              <a:t>Sistema de eliminación de excretas</a:t>
            </a:r>
          </a:p>
          <a:p>
            <a:pPr>
              <a:defRPr/>
            </a:pPr>
            <a:r>
              <a:rPr lang="es-ES" dirty="0" smtClean="0"/>
              <a:t>Porcentaje de Hogares con pozo ciego sin cámara</a:t>
            </a:r>
            <a:r>
              <a:rPr lang="es-ES" baseline="0" dirty="0" smtClean="0"/>
              <a:t> séptica</a:t>
            </a:r>
            <a:endParaRPr lang="es-E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'Condiciones de vida'!$O$33:$P$33</c:f>
              <c:strCache>
                <c:ptCount val="2"/>
                <c:pt idx="0">
                  <c:v>Talleres</c:v>
                </c:pt>
                <c:pt idx="1">
                  <c:v>Bahía Blanca</c:v>
                </c:pt>
              </c:strCache>
            </c:strRef>
          </c:cat>
          <c:val>
            <c:numRef>
              <c:f>'Condiciones de vida'!$O$34:$P$34</c:f>
              <c:numCache>
                <c:formatCode>General</c:formatCode>
                <c:ptCount val="2"/>
                <c:pt idx="0">
                  <c:v>74.25</c:v>
                </c:pt>
                <c:pt idx="1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09-4537-A7EF-4CD646995F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8264392"/>
        <c:axId val="558262752"/>
      </c:barChart>
      <c:catAx>
        <c:axId val="558264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558262752"/>
        <c:crosses val="autoZero"/>
        <c:auto val="1"/>
        <c:lblAlgn val="ctr"/>
        <c:lblOffset val="100"/>
        <c:noMultiLvlLbl val="0"/>
      </c:catAx>
      <c:valAx>
        <c:axId val="558262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558264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1-30T10:24:30.075" idx="1">
    <p:pos x="3710" y="2398"/>
    <p:text>Este 84 se compone de 14% con hacinamiento de 3 o más, y un 70% con más de 5 personas por ambiente.</p:text>
    <p:extLst>
      <p:ext uri="{C676402C-5697-4E1C-873F-D02D1690AC5C}">
        <p15:threadingInfo xmlns:p15="http://schemas.microsoft.com/office/powerpoint/2012/main" timeZoneBias="180"/>
      </p:ext>
    </p:extLst>
  </p:cm>
  <p:cm authorId="1" dt="2017-11-30T10:25:49.076" idx="2">
    <p:pos x="3605" y="2633"/>
    <p:text>Este 7 se compone de 5% que no tiene baño y 2% que tiene baño pero no retrete. Además el 57% tiene inodoro sin descarga</p:text>
    <p:extLst>
      <p:ext uri="{C676402C-5697-4E1C-873F-D02D1690AC5C}">
        <p15:threadingInfo xmlns:p15="http://schemas.microsoft.com/office/powerpoint/2012/main" timeZoneBias="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BFE8-F434-4F36-8B3A-678B6C46AF2E}" type="datetimeFigureOut">
              <a:rPr lang="es-ES" smtClean="0"/>
              <a:pPr/>
              <a:t>02/03/2018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5CB6405-D0D3-48E1-AF69-71378131BBA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BFE8-F434-4F36-8B3A-678B6C46AF2E}" type="datetimeFigureOut">
              <a:rPr lang="es-ES" smtClean="0"/>
              <a:pPr/>
              <a:t>02/03/2018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6405-D0D3-48E1-AF69-71378131BB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BFE8-F434-4F36-8B3A-678B6C46AF2E}" type="datetimeFigureOut">
              <a:rPr lang="es-ES" smtClean="0"/>
              <a:pPr/>
              <a:t>02/03/2018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6405-D0D3-48E1-AF69-71378131BB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BFE8-F434-4F36-8B3A-678B6C46AF2E}" type="datetimeFigureOut">
              <a:rPr lang="es-ES" smtClean="0"/>
              <a:pPr/>
              <a:t>02/03/2018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6405-D0D3-48E1-AF69-71378131BBA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BFE8-F434-4F36-8B3A-678B6C46AF2E}" type="datetimeFigureOut">
              <a:rPr lang="es-ES" smtClean="0"/>
              <a:pPr/>
              <a:t>02/03/2018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5CB6405-D0D3-48E1-AF69-71378131BB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BFE8-F434-4F36-8B3A-678B6C46AF2E}" type="datetimeFigureOut">
              <a:rPr lang="es-ES" smtClean="0"/>
              <a:pPr/>
              <a:t>02/03/2018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6405-D0D3-48E1-AF69-71378131BBA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BFE8-F434-4F36-8B3A-678B6C46AF2E}" type="datetimeFigureOut">
              <a:rPr lang="es-ES" smtClean="0"/>
              <a:pPr/>
              <a:t>02/03/2018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6405-D0D3-48E1-AF69-71378131BBA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BFE8-F434-4F36-8B3A-678B6C46AF2E}" type="datetimeFigureOut">
              <a:rPr lang="es-ES" smtClean="0"/>
              <a:pPr/>
              <a:t>02/03/2018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6405-D0D3-48E1-AF69-71378131BB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BFE8-F434-4F36-8B3A-678B6C46AF2E}" type="datetimeFigureOut">
              <a:rPr lang="es-ES" smtClean="0"/>
              <a:pPr/>
              <a:t>02/03/2018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6405-D0D3-48E1-AF69-71378131BB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BFE8-F434-4F36-8B3A-678B6C46AF2E}" type="datetimeFigureOut">
              <a:rPr lang="es-ES" smtClean="0"/>
              <a:pPr/>
              <a:t>02/03/2018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6405-D0D3-48E1-AF69-71378131BBA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BFE8-F434-4F36-8B3A-678B6C46AF2E}" type="datetimeFigureOut">
              <a:rPr lang="es-ES" smtClean="0"/>
              <a:pPr/>
              <a:t>02/03/2018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5CB6405-D0D3-48E1-AF69-71378131BBA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BE7BFE8-F434-4F36-8B3A-678B6C46AF2E}" type="datetimeFigureOut">
              <a:rPr lang="es-ES" smtClean="0"/>
              <a:pPr/>
              <a:t>02/03/2018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5CB6405-D0D3-48E1-AF69-71378131BB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9512" y="1340768"/>
            <a:ext cx="8784976" cy="1870447"/>
          </a:xfrm>
        </p:spPr>
        <p:txBody>
          <a:bodyPr>
            <a:normAutofit/>
          </a:bodyPr>
          <a:lstStyle/>
          <a:p>
            <a:pPr algn="ctr"/>
            <a:r>
              <a:rPr lang="es-AR" sz="3600" b="1" dirty="0" smtClean="0"/>
              <a:t>El barrio Talleres </a:t>
            </a:r>
            <a:br>
              <a:rPr lang="es-AR" sz="3600" b="1" dirty="0" smtClean="0"/>
            </a:br>
            <a:r>
              <a:rPr lang="es-AR" sz="3600" b="1" dirty="0" smtClean="0"/>
              <a:t>y sus dificultades para la integración urbana</a:t>
            </a:r>
            <a:endParaRPr lang="es-ES" sz="3600" dirty="0"/>
          </a:p>
        </p:txBody>
      </p:sp>
      <p:sp>
        <p:nvSpPr>
          <p:cNvPr id="4" name="3 CuadroTexto"/>
          <p:cNvSpPr txBox="1"/>
          <p:nvPr/>
        </p:nvSpPr>
        <p:spPr>
          <a:xfrm>
            <a:off x="-1116632" y="3645024"/>
            <a:ext cx="100091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AR" sz="2800" b="1" dirty="0" smtClean="0"/>
              <a:t>Organiza: </a:t>
            </a:r>
          </a:p>
          <a:p>
            <a:pPr algn="r"/>
            <a:r>
              <a:rPr lang="es-AR" sz="2800" b="1" dirty="0" smtClean="0"/>
              <a:t>Proyecto inter-cátedras</a:t>
            </a:r>
          </a:p>
          <a:p>
            <a:pPr algn="r"/>
            <a:r>
              <a:rPr lang="es-AR" sz="2800" b="1" dirty="0" smtClean="0"/>
              <a:t> “Ventana </a:t>
            </a:r>
            <a:r>
              <a:rPr lang="es-AR" sz="2800" b="1" dirty="0"/>
              <a:t>de </a:t>
            </a:r>
            <a:r>
              <a:rPr lang="es-AR" sz="2800" b="1" dirty="0" smtClean="0"/>
              <a:t>Extensión </a:t>
            </a:r>
            <a:r>
              <a:rPr lang="es-AR" sz="2800" b="1" dirty="0"/>
              <a:t>a la Realidad </a:t>
            </a:r>
            <a:r>
              <a:rPr lang="es-AR" sz="2800" b="1" dirty="0" smtClean="0"/>
              <a:t>Socio-Económica” </a:t>
            </a:r>
          </a:p>
          <a:p>
            <a:pPr algn="r"/>
            <a:r>
              <a:rPr lang="es-AR" sz="2800" b="1" dirty="0" smtClean="0"/>
              <a:t>(VERSE)</a:t>
            </a:r>
            <a:endParaRPr lang="es-ES" sz="2800" dirty="0"/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517232"/>
            <a:ext cx="1172371" cy="1161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CuadroTexto"/>
          <p:cNvSpPr txBox="1"/>
          <p:nvPr/>
        </p:nvSpPr>
        <p:spPr>
          <a:xfrm>
            <a:off x="1979712" y="5949280"/>
            <a:ext cx="6480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Departamento de Economía, Universidad Nacional del Sur</a:t>
            </a:r>
            <a:endParaRPr lang="es-E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19672" y="1340768"/>
            <a:ext cx="5616624" cy="1870447"/>
          </a:xfrm>
        </p:spPr>
        <p:txBody>
          <a:bodyPr>
            <a:normAutofit/>
          </a:bodyPr>
          <a:lstStyle/>
          <a:p>
            <a:pPr algn="ctr"/>
            <a:r>
              <a:rPr lang="es-AR" sz="4400" b="1" dirty="0" smtClean="0"/>
              <a:t>¡Muchas gracias!</a:t>
            </a:r>
            <a:endParaRPr lang="es-ES" sz="4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83568" y="4149080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 smtClean="0"/>
              <a:t>Equipo VERSE</a:t>
            </a:r>
            <a:endParaRPr lang="es-ES" sz="3200" dirty="0"/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517232"/>
            <a:ext cx="1172371" cy="1161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CuadroTexto"/>
          <p:cNvSpPr txBox="1"/>
          <p:nvPr/>
        </p:nvSpPr>
        <p:spPr>
          <a:xfrm>
            <a:off x="1979712" y="5949280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Departamento de Economía, Universidad Nacional del Sur</a:t>
            </a:r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844824"/>
            <a:ext cx="3888432" cy="57606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ES" sz="3200" dirty="0" smtClean="0"/>
              <a:t>2 al 4 octubre de 2016</a:t>
            </a:r>
          </a:p>
          <a:p>
            <a:pPr algn="ctr">
              <a:buNone/>
            </a:pPr>
            <a:endParaRPr lang="es-ES" sz="3200" dirty="0"/>
          </a:p>
        </p:txBody>
      </p:sp>
      <p:pic>
        <p:nvPicPr>
          <p:cNvPr id="4" name="3 Imagen" descr="12075091_762103007251862_6044106725145727189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1556792"/>
            <a:ext cx="4123517" cy="2376264"/>
          </a:xfrm>
          <a:prstGeom prst="rect">
            <a:avLst/>
          </a:prstGeom>
        </p:spPr>
      </p:pic>
      <p:pic>
        <p:nvPicPr>
          <p:cNvPr id="5" name="4 Imagen" descr="12079488_762102930585203_5481332943651335918_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3212976"/>
            <a:ext cx="4420991" cy="2880320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6" name="5 Rectángulo"/>
          <p:cNvSpPr/>
          <p:nvPr/>
        </p:nvSpPr>
        <p:spPr>
          <a:xfrm>
            <a:off x="5220072" y="4365104"/>
            <a:ext cx="34563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s-ES" sz="3200" dirty="0" smtClean="0"/>
              <a:t>Se relevaron 101 hogares y 374 personas.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RELEVAMIENTO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66417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60648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400" dirty="0" smtClean="0"/>
              <a:t>RESULTADOS: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características de la población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7772400" cy="45720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s-ES" sz="2800" dirty="0" smtClean="0"/>
              <a:t>El barrio está compuesto principalmente por una población joven, con familias en expansión (hay una gran proporción de niños y personas de 20 a 30 años de edad).  </a:t>
            </a:r>
          </a:p>
          <a:p>
            <a:pPr algn="just">
              <a:buNone/>
            </a:pPr>
            <a:endParaRPr lang="es-ES" sz="2800" dirty="0" smtClean="0"/>
          </a:p>
          <a:p>
            <a:pPr algn="just">
              <a:buFont typeface="Wingdings" pitchFamily="2" charset="2"/>
              <a:buChar char="v"/>
            </a:pPr>
            <a:r>
              <a:rPr lang="es-ES" sz="2800" dirty="0" smtClean="0"/>
              <a:t>Es relevante la cantidad de hogares numerosos (cerca de un 20% tienen 5 miembros o más).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74638"/>
            <a:ext cx="8424936" cy="850106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Datos demográficos. Pirámide poblacional</a:t>
            </a:r>
            <a:endParaRPr lang="es-ES" dirty="0">
              <a:solidFill>
                <a:schemeClr val="tx1"/>
              </a:solidFill>
            </a:endParaRPr>
          </a:p>
        </p:txBody>
      </p:sp>
      <p:graphicFrame>
        <p:nvGraphicFramePr>
          <p:cNvPr id="9" name="2 Gráfico"/>
          <p:cNvGraphicFramePr>
            <a:graphicFrameLocks/>
          </p:cNvGraphicFramePr>
          <p:nvPr>
            <p:extLst/>
          </p:nvPr>
        </p:nvGraphicFramePr>
        <p:xfrm>
          <a:off x="4860032" y="1556792"/>
          <a:ext cx="403244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2 Marcador de contenido"/>
          <p:cNvSpPr txBox="1">
            <a:spLocks/>
          </p:cNvSpPr>
          <p:nvPr/>
        </p:nvSpPr>
        <p:spPr>
          <a:xfrm>
            <a:off x="2339752" y="5733256"/>
            <a:ext cx="4618856" cy="36004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s-AR" sz="1500" b="1" dirty="0" smtClean="0"/>
              <a:t>Fuente :  </a:t>
            </a:r>
            <a:r>
              <a:rPr lang="es-AR" sz="1500" dirty="0" smtClean="0"/>
              <a:t>Relevamiento 2015 Verse y EPH, 2º trimestre 2</a:t>
            </a:r>
            <a:r>
              <a:rPr lang="es-AR" sz="1500" b="1" dirty="0" smtClean="0"/>
              <a:t>015</a:t>
            </a:r>
          </a:p>
        </p:txBody>
      </p:sp>
      <p:graphicFrame>
        <p:nvGraphicFramePr>
          <p:cNvPr id="6" name="3 Gráfico"/>
          <p:cNvGraphicFramePr>
            <a:graphicFrameLocks/>
          </p:cNvGraphicFramePr>
          <p:nvPr>
            <p:extLst/>
          </p:nvPr>
        </p:nvGraphicFramePr>
        <p:xfrm>
          <a:off x="251520" y="1582452"/>
          <a:ext cx="4608512" cy="4150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0007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04448" cy="724942"/>
          </a:xfrm>
        </p:spPr>
        <p:txBody>
          <a:bodyPr>
            <a:normAutofit fontScale="90000"/>
          </a:bodyPr>
          <a:lstStyle/>
          <a:p>
            <a:pPr lvl="0"/>
            <a:r>
              <a:rPr lang="es-ES" dirty="0" smtClean="0">
                <a:solidFill>
                  <a:schemeClr val="tx1"/>
                </a:solidFill>
              </a:rPr>
              <a:t>Datos demográficos. Miembros por hogar</a:t>
            </a:r>
            <a:endParaRPr lang="es-ES" dirty="0"/>
          </a:p>
        </p:txBody>
      </p:sp>
      <p:graphicFrame>
        <p:nvGraphicFramePr>
          <p:cNvPr id="5" name="4 Gráfico"/>
          <p:cNvGraphicFramePr/>
          <p:nvPr>
            <p:extLst/>
          </p:nvPr>
        </p:nvGraphicFramePr>
        <p:xfrm>
          <a:off x="4932040" y="3140968"/>
          <a:ext cx="3888432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2 Marcador de contenido"/>
          <p:cNvSpPr txBox="1">
            <a:spLocks/>
          </p:cNvSpPr>
          <p:nvPr/>
        </p:nvSpPr>
        <p:spPr>
          <a:xfrm>
            <a:off x="827584" y="4149080"/>
            <a:ext cx="2736304" cy="24482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s-E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s-E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s-E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s-E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s-E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457200" y="5733256"/>
            <a:ext cx="6923112" cy="72008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s-AR" sz="1500" b="1" dirty="0" smtClean="0"/>
              <a:t>Fuente :  </a:t>
            </a:r>
            <a:r>
              <a:rPr lang="es-AR" sz="1500" dirty="0" smtClean="0"/>
              <a:t>Relevamiento 2015 Verse y EPH, 2º trimestre 2</a:t>
            </a:r>
            <a:r>
              <a:rPr lang="es-AR" sz="1500" b="1" dirty="0" smtClean="0"/>
              <a:t>015</a:t>
            </a:r>
          </a:p>
        </p:txBody>
      </p:sp>
      <p:graphicFrame>
        <p:nvGraphicFramePr>
          <p:cNvPr id="8" name="4 Gráfico"/>
          <p:cNvGraphicFramePr>
            <a:graphicFrameLocks/>
          </p:cNvGraphicFramePr>
          <p:nvPr>
            <p:extLst/>
          </p:nvPr>
        </p:nvGraphicFramePr>
        <p:xfrm>
          <a:off x="457200" y="1169194"/>
          <a:ext cx="4572000" cy="2552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1382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9552" y="260648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Condiciones de vida</a:t>
            </a:r>
            <a:endParaRPr lang="es-ES" sz="4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086845" y="5043034"/>
            <a:ext cx="44806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74% sólo cuenta con desagüe a pozo ciego o excavación a tierra</a:t>
            </a:r>
          </a:p>
          <a:p>
            <a:pPr algn="ctr"/>
            <a:endParaRPr lang="es-ES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2157734"/>
              </p:ext>
            </p:extLst>
          </p:nvPr>
        </p:nvGraphicFramePr>
        <p:xfrm>
          <a:off x="540336" y="1535554"/>
          <a:ext cx="3236912" cy="3537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1585216"/>
              </p:ext>
            </p:extLst>
          </p:nvPr>
        </p:nvGraphicFramePr>
        <p:xfrm>
          <a:off x="3988129" y="1403648"/>
          <a:ext cx="4592538" cy="3642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9180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 redondeado"/>
          <p:cNvSpPr/>
          <p:nvPr/>
        </p:nvSpPr>
        <p:spPr>
          <a:xfrm>
            <a:off x="1547664" y="5361503"/>
            <a:ext cx="3456384" cy="93610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78327156"/>
              </p:ext>
            </p:extLst>
          </p:nvPr>
        </p:nvGraphicFramePr>
        <p:xfrm>
          <a:off x="655832" y="1382663"/>
          <a:ext cx="7632848" cy="37929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val="2108787686"/>
                    </a:ext>
                  </a:extLst>
                </a:gridCol>
              </a:tblGrid>
              <a:tr h="1951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Necesidades básicas insatisfechas</a:t>
                      </a:r>
                      <a:endParaRPr lang="es-E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</a:rPr>
                        <a:t>Porcentaje de hogares con NBI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5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600" dirty="0">
                          <a:effectLst/>
                        </a:rPr>
                        <a:t>Vivienda de tipo inconveniente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12,3%</a:t>
                      </a:r>
                      <a:endParaRPr lang="es-E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0%</a:t>
                      </a:r>
                      <a:endParaRPr lang="es-E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5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600" dirty="0">
                          <a:effectLst/>
                        </a:rPr>
                        <a:t>Hacinamiento crítico (más de 3)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84%</a:t>
                      </a:r>
                      <a:endParaRPr lang="es-E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2.3%</a:t>
                      </a:r>
                      <a:endParaRPr lang="es-E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600" dirty="0">
                          <a:effectLst/>
                        </a:rPr>
                        <a:t>No posesión de baño o retrete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7%</a:t>
                      </a:r>
                      <a:endParaRPr lang="es-E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0.36%</a:t>
                      </a:r>
                      <a:endParaRPr lang="es-E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600" dirty="0">
                          <a:effectLst/>
                        </a:rPr>
                        <a:t>No escolaridad de menores entre 6 y  12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1%</a:t>
                      </a:r>
                      <a:endParaRPr lang="es-E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0%</a:t>
                      </a:r>
                      <a:endParaRPr lang="es-E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600" dirty="0">
                          <a:effectLst/>
                        </a:rPr>
                        <a:t>Baja capacidad de subsistencia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 38.61  %</a:t>
                      </a:r>
                      <a:endParaRPr lang="es-E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0.25%</a:t>
                      </a:r>
                      <a:endParaRPr lang="es-E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260648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Condiciones de vida</a:t>
            </a:r>
            <a:endParaRPr lang="es-ES" dirty="0"/>
          </a:p>
        </p:txBody>
      </p:sp>
      <p:sp>
        <p:nvSpPr>
          <p:cNvPr id="9" name="8 Rectángulo"/>
          <p:cNvSpPr/>
          <p:nvPr/>
        </p:nvSpPr>
        <p:spPr>
          <a:xfrm>
            <a:off x="1547664" y="5414056"/>
            <a:ext cx="3240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dirty="0" smtClean="0"/>
              <a:t>Al menos 1 NBI, Talleres: 90%</a:t>
            </a:r>
            <a:endParaRPr lang="es-ES" sz="2400" dirty="0"/>
          </a:p>
        </p:txBody>
      </p:sp>
      <p:sp>
        <p:nvSpPr>
          <p:cNvPr id="8" name="9 Rectángulo redondeado"/>
          <p:cNvSpPr/>
          <p:nvPr/>
        </p:nvSpPr>
        <p:spPr>
          <a:xfrm>
            <a:off x="5220072" y="5361503"/>
            <a:ext cx="3456384" cy="93610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8 Rectángulo"/>
          <p:cNvSpPr/>
          <p:nvPr/>
        </p:nvSpPr>
        <p:spPr>
          <a:xfrm>
            <a:off x="5235664" y="5466610"/>
            <a:ext cx="3240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dirty="0" smtClean="0"/>
              <a:t>Al menos 1 NBI, Bahía Blanca: 2,8%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19087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772816"/>
            <a:ext cx="8147248" cy="4788024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es-ES" dirty="0" smtClean="0"/>
              <a:t>El 56% de la población estimada trabajó </a:t>
            </a:r>
            <a:r>
              <a:rPr lang="es-ES" dirty="0"/>
              <a:t>la semana de referencia</a:t>
            </a:r>
            <a:r>
              <a:rPr lang="es-ES" dirty="0" smtClean="0"/>
              <a:t>.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es-ES" dirty="0" smtClean="0"/>
              <a:t>Los problemas de empleo no se observan en la tasa de desempleo abierta. Sólo el 2% se encontraba </a:t>
            </a:r>
            <a:r>
              <a:rPr lang="es-ES" b="1" dirty="0" smtClean="0"/>
              <a:t>desocupado</a:t>
            </a:r>
            <a:r>
              <a:rPr lang="es-ES" dirty="0" smtClean="0"/>
              <a:t>. Pero un 8% de la población económicamente activa es subempleado demandante, un 36% desea trabajar más horas que las que trabaja, un 52% es sobreocupado (más de 45 </a:t>
            </a:r>
            <a:r>
              <a:rPr lang="es-ES" dirty="0" err="1" smtClean="0"/>
              <a:t>hs</a:t>
            </a:r>
            <a:r>
              <a:rPr lang="es-ES" dirty="0" smtClean="0"/>
              <a:t> semanales).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es-ES" dirty="0" smtClean="0"/>
              <a:t>Un 50% de la PEA buscó trabajo de diversas formas (esto incluye a los que tienen y a los que no tienen).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es-ES" dirty="0" smtClean="0"/>
              <a:t>Entre los inactivos (no trabajan ni buscaron trabajo), un 64% son amas de casa, un 12% estudiantes, y solo un 1% se encuentran </a:t>
            </a:r>
            <a:r>
              <a:rPr lang="es-ES" b="1" dirty="0" smtClean="0"/>
              <a:t>desalentados</a:t>
            </a:r>
            <a:r>
              <a:rPr lang="es-ES" dirty="0" smtClean="0"/>
              <a:t>.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es-ES" dirty="0"/>
              <a:t>Entre los ocupados, el </a:t>
            </a:r>
            <a:r>
              <a:rPr lang="es-ES" b="1" dirty="0" smtClean="0"/>
              <a:t>60</a:t>
            </a:r>
            <a:r>
              <a:rPr lang="es-ES" dirty="0" smtClean="0"/>
              <a:t>% trabaja </a:t>
            </a:r>
            <a:r>
              <a:rPr lang="es-ES" dirty="0"/>
              <a:t>en </a:t>
            </a:r>
            <a:r>
              <a:rPr lang="es-ES" b="1" dirty="0"/>
              <a:t>ramas de la construcción</a:t>
            </a:r>
            <a:r>
              <a:rPr lang="es-ES" dirty="0"/>
              <a:t>, oficios relacionados (gasista, plomero, electricista) o </a:t>
            </a:r>
            <a:r>
              <a:rPr lang="es-ES" b="1" dirty="0"/>
              <a:t>servicio doméstico</a:t>
            </a:r>
            <a:r>
              <a:rPr lang="es-ES" dirty="0"/>
              <a:t>. </a:t>
            </a:r>
            <a:endParaRPr lang="es-ES" dirty="0" smtClean="0"/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es-ES" dirty="0" smtClean="0"/>
              <a:t>El 62% de los asalariados trabaja en la informalidad, y el 48% tiene un empleo inestable.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es-ES" dirty="0" smtClean="0"/>
              <a:t>El 80% de la población no posee cobertura médica.</a:t>
            </a:r>
            <a:endParaRPr lang="es-ES" dirty="0"/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endParaRPr lang="es-ES" dirty="0"/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endParaRPr lang="es-ES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260648"/>
            <a:ext cx="7772400" cy="1143000"/>
          </a:xfrm>
          <a:prstGeom prst="rect">
            <a:avLst/>
          </a:prstGeom>
        </p:spPr>
        <p:txBody>
          <a:bodyPr bIns="91440" anchor="b" anchorCtr="0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RESULTADOS: </a:t>
            </a:r>
            <a:r>
              <a:rPr kumimoji="0" 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trabajo - ocupación</a:t>
            </a:r>
            <a:endParaRPr kumimoji="0" lang="es-E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6810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539552" y="260648"/>
            <a:ext cx="7772400" cy="1143000"/>
          </a:xfrm>
          <a:prstGeom prst="rect">
            <a:avLst/>
          </a:prstGeom>
        </p:spPr>
        <p:txBody>
          <a:bodyPr bIns="91440" anchor="b" anchorCtr="0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RESULTADOS: </a:t>
            </a:r>
            <a:r>
              <a:rPr kumimoji="0" 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educación</a:t>
            </a:r>
            <a:endParaRPr kumimoji="0" lang="es-E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700808"/>
            <a:ext cx="8147248" cy="446449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es-AR" b="1" dirty="0" smtClean="0"/>
              <a:t>Asistencia escolar: </a:t>
            </a:r>
            <a:r>
              <a:rPr lang="es-AR" dirty="0" smtClean="0"/>
              <a:t>asiste a la escuela el 41% de los menores de 6 años; el 100% de los chicos de 6 a 12 años y el 66% de los jóvenes de 13 a 18 años.  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es-AR" b="1" dirty="0" smtClean="0"/>
              <a:t>Nivel educativo completo: </a:t>
            </a:r>
            <a:r>
              <a:rPr lang="es-AR" dirty="0" smtClean="0"/>
              <a:t>entre los jóvenes y adultos, casi el 84% de la población completó al menos la primaria; un 5% completó al menos el secundario;  y un 1% cuenta con título terciario o universitario.</a:t>
            </a:r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r>
              <a:rPr lang="es-AR" b="1" dirty="0" smtClean="0"/>
              <a:t>Acceso a </a:t>
            </a:r>
            <a:r>
              <a:rPr lang="es-AR" b="1" dirty="0" err="1" smtClean="0"/>
              <a:t>TICs</a:t>
            </a:r>
            <a:r>
              <a:rPr lang="es-AR" b="1" dirty="0" smtClean="0"/>
              <a:t>: </a:t>
            </a:r>
            <a:r>
              <a:rPr lang="es-AR" dirty="0" smtClean="0"/>
              <a:t>más de la mitad (56%) de las personas entre 25 y 64 años de edad no utiliza una computadora. </a:t>
            </a:r>
            <a:endParaRPr lang="es-ES" dirty="0"/>
          </a:p>
          <a:p>
            <a:pPr>
              <a:spcAft>
                <a:spcPts val="1200"/>
              </a:spcAft>
              <a:buFont typeface="Wingdings" pitchFamily="2" charset="2"/>
              <a:buChar char="v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1692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1104</TotalTime>
  <Words>564</Words>
  <Application>Microsoft Office PowerPoint</Application>
  <PresentationFormat>Presentación en pantalla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Calibri</vt:lpstr>
      <vt:lpstr>Franklin Gothic Book</vt:lpstr>
      <vt:lpstr>Perpetua</vt:lpstr>
      <vt:lpstr>Times New Roman</vt:lpstr>
      <vt:lpstr>Wingdings</vt:lpstr>
      <vt:lpstr>Wingdings 2</vt:lpstr>
      <vt:lpstr>Equidad</vt:lpstr>
      <vt:lpstr>El barrio Talleres  y sus dificultades para la integración urbana</vt:lpstr>
      <vt:lpstr>RELEVAMIENTO</vt:lpstr>
      <vt:lpstr>RESULTADOS:  características de la población</vt:lpstr>
      <vt:lpstr>Datos demográficos. Pirámide poblacional</vt:lpstr>
      <vt:lpstr>Datos demográficos. Miembros por hogar</vt:lpstr>
      <vt:lpstr>Condiciones de vida</vt:lpstr>
      <vt:lpstr>Condiciones de vida</vt:lpstr>
      <vt:lpstr>Presentación de PowerPoint</vt:lpstr>
      <vt:lpstr>Presentación de PowerPoint</vt:lpstr>
      <vt:lpstr>¡Muchas gracias!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VERSE</dc:title>
  <dc:creator>Usuario</dc:creator>
  <cp:lastModifiedBy>Usuario de Windows</cp:lastModifiedBy>
  <cp:revision>80</cp:revision>
  <dcterms:created xsi:type="dcterms:W3CDTF">2015-03-31T21:17:59Z</dcterms:created>
  <dcterms:modified xsi:type="dcterms:W3CDTF">2018-03-02T17:27:35Z</dcterms:modified>
</cp:coreProperties>
</file>